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B4E4"/>
    <a:srgbClr val="34B4DC"/>
    <a:srgbClr val="6AB2E7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 alt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 alt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Textmasterformate durch Klicken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 altLang="de-DE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1A7716-DAAC-400D-BD03-37832C0DDEE4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693232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82135" y="1943103"/>
            <a:ext cx="10267951" cy="1439863"/>
          </a:xfrm>
        </p:spPr>
        <p:txBody>
          <a:bodyPr/>
          <a:lstStyle>
            <a:lvl1pPr>
              <a:defRPr>
                <a:solidFill>
                  <a:srgbClr val="34B4E4"/>
                </a:solidFill>
              </a:defRPr>
            </a:lvl1pPr>
          </a:lstStyle>
          <a:p>
            <a:pPr lvl="0"/>
            <a:r>
              <a:rPr lang="de-CH" altLang="de-DE" dirty="0"/>
              <a:t>Bezug/Projekt/Gremium</a:t>
            </a:r>
            <a:br>
              <a:rPr lang="de-CH" altLang="de-DE" dirty="0"/>
            </a:br>
            <a:r>
              <a:rPr lang="de-CH" altLang="de-DE" dirty="0"/>
              <a:t>Titel der Präsentation</a:t>
            </a:r>
            <a:endParaRPr lang="de-CH" altLang="de-DE" noProof="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982135" y="4497391"/>
            <a:ext cx="10267951" cy="1582737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de-CH" altLang="de-DE" dirty="0"/>
              <a:t>Autor/Vortragender/Projektgruppe/Anlass</a:t>
            </a:r>
          </a:p>
          <a:p>
            <a:r>
              <a:rPr lang="de-CH" altLang="de-DE" dirty="0"/>
              <a:t>Zeile 2 (fakultativ)</a:t>
            </a:r>
          </a:p>
          <a:p>
            <a:r>
              <a:rPr lang="de-CH" altLang="de-DE" dirty="0"/>
              <a:t>Zeile 3 (fakultativ)</a:t>
            </a:r>
          </a:p>
          <a:p>
            <a:r>
              <a:rPr lang="de-CH" altLang="de-DE" dirty="0"/>
              <a:t>Ort, Datum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982135" y="4318000"/>
            <a:ext cx="102679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pic>
        <p:nvPicPr>
          <p:cNvPr id="7" name="Picture 1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71" y="431800"/>
            <a:ext cx="179705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09" y="6262690"/>
            <a:ext cx="12430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CH" altLang="de-DE" sz="2500" kern="1200" dirty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0F5929-9360-4F34-BE60-8EE8EE74770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95699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669" y="665163"/>
            <a:ext cx="10748433" cy="1079500"/>
          </a:xfrm>
        </p:spPr>
        <p:txBody>
          <a:bodyPr/>
          <a:lstStyle>
            <a:lvl1pPr>
              <a:defRPr lang="de-DE" altLang="de-DE" sz="2500" kern="1200" smtClean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719669" y="1978028"/>
            <a:ext cx="5272617" cy="39592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5484" y="1978028"/>
            <a:ext cx="5272616" cy="39592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7033" y="6261103"/>
            <a:ext cx="7198784" cy="360363"/>
          </a:xfrm>
        </p:spPr>
        <p:txBody>
          <a:bodyPr/>
          <a:lstStyle>
            <a:lvl1pPr>
              <a:defRPr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10507133" y="6261103"/>
            <a:ext cx="958851" cy="360363"/>
          </a:xfrm>
        </p:spPr>
        <p:txBody>
          <a:bodyPr/>
          <a:lstStyle>
            <a:lvl1pPr>
              <a:defRPr/>
            </a:lvl1pPr>
          </a:lstStyle>
          <a:p>
            <a:fld id="{5361E591-DABA-4984-B47C-821FEC3A80C0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13413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Nur Tex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719669" y="665166"/>
            <a:ext cx="10748433" cy="52720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357033" y="6261103"/>
            <a:ext cx="7198784" cy="360363"/>
          </a:xfrm>
        </p:spPr>
        <p:txBody>
          <a:bodyPr/>
          <a:lstStyle>
            <a:lvl1pPr>
              <a:defRPr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507133" y="6261103"/>
            <a:ext cx="958851" cy="360363"/>
          </a:xfrm>
        </p:spPr>
        <p:txBody>
          <a:bodyPr/>
          <a:lstStyle>
            <a:lvl1pPr>
              <a:defRPr/>
            </a:lvl1pPr>
          </a:lstStyle>
          <a:p>
            <a:fld id="{71408294-EF78-4765-AD4F-40F8F037D0C4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36445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  <a:endParaRPr lang="de-CH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‹Nr.›</a:t>
            </a:fld>
            <a:endParaRPr lang="de-CH" altLang="de-DE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title"/>
          </p:nvPr>
        </p:nvSpPr>
        <p:spPr>
          <a:xfrm>
            <a:off x="719669" y="665163"/>
            <a:ext cx="10748433" cy="1079500"/>
          </a:xfrm>
        </p:spPr>
        <p:txBody>
          <a:bodyPr/>
          <a:lstStyle>
            <a:lvl1pPr>
              <a:defRPr lang="de-DE" altLang="de-DE" sz="2500" kern="1200" dirty="0" smtClean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de-DE"/>
              <a:t>Mastertitelformat bearbeiten</a:t>
            </a:r>
            <a:endParaRPr lang="de-CH" altLang="de-DE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719669" y="1978028"/>
            <a:ext cx="10748433" cy="3959225"/>
          </a:xfrm>
        </p:spPr>
        <p:txBody>
          <a:bodyPr/>
          <a:lstStyle/>
          <a:p>
            <a:pPr lvl="0">
              <a:buFont typeface="Arial" panose="020B0604020202020204" pitchFamily="34" charset="0"/>
              <a:buNone/>
            </a:pPr>
            <a:r>
              <a:rPr lang="de-DE" altLang="de-DE" b="1"/>
              <a:t>Mastertextformat bearbeiten</a:t>
            </a:r>
          </a:p>
          <a:p>
            <a:pPr lvl="1">
              <a:buFont typeface="Arial" panose="020B0604020202020204" pitchFamily="34" charset="0"/>
              <a:buNone/>
            </a:pPr>
            <a:r>
              <a:rPr lang="de-DE" altLang="de-DE" b="1"/>
              <a:t>Zweite Ebene</a:t>
            </a:r>
          </a:p>
          <a:p>
            <a:pPr lvl="2">
              <a:buFont typeface="Arial" panose="020B0604020202020204" pitchFamily="34" charset="0"/>
              <a:buNone/>
            </a:pPr>
            <a:r>
              <a:rPr lang="de-DE" altLang="de-DE" b="1"/>
              <a:t>Dritte Ebene</a:t>
            </a:r>
          </a:p>
          <a:p>
            <a:pPr lvl="3">
              <a:buFont typeface="Arial" panose="020B0604020202020204" pitchFamily="34" charset="0"/>
              <a:buNone/>
            </a:pPr>
            <a:r>
              <a:rPr lang="de-DE" altLang="de-DE" b="1"/>
              <a:t>Vierte Ebene</a:t>
            </a:r>
          </a:p>
          <a:p>
            <a:pPr lvl="4">
              <a:buFont typeface="Arial" panose="020B0604020202020204" pitchFamily="34" charset="0"/>
              <a:buNone/>
            </a:pPr>
            <a:r>
              <a:rPr lang="de-DE" altLang="de-DE" b="1"/>
              <a:t>Fünfte Ebene</a:t>
            </a:r>
            <a:endParaRPr lang="de-CH" altLang="de-DE" dirty="0"/>
          </a:p>
        </p:txBody>
      </p:sp>
    </p:spTree>
    <p:extLst>
      <p:ext uri="{BB962C8B-B14F-4D97-AF65-F5344CB8AC3E}">
        <p14:creationId xmlns:p14="http://schemas.microsoft.com/office/powerpoint/2010/main" val="115688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de-CH" altLang="de-DE" sz="2500" kern="1200" dirty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altLang="de-DE" dirty="0"/>
              <a:t>Inhaltsverzeichnis/</a:t>
            </a:r>
            <a:r>
              <a:rPr lang="de-CH" altLang="de-DE" dirty="0" err="1"/>
              <a:t>Kapiteltrenner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81000" indent="-381000">
              <a:buFont typeface="Arial" panose="020B0604020202020204" pitchFamily="34" charset="0"/>
              <a:buAutoNum type="arabicPeriod"/>
              <a:tabLst>
                <a:tab pos="5743575" algn="r"/>
              </a:tabLst>
              <a:defRPr>
                <a:solidFill>
                  <a:srgbClr val="34B4E4"/>
                </a:solidFill>
              </a:defRPr>
            </a:lvl1pPr>
          </a:lstStyle>
          <a:p>
            <a:pPr marL="381000" indent="-381000">
              <a:buFont typeface="Arial" panose="020B0604020202020204" pitchFamily="34" charset="0"/>
              <a:buAutoNum type="arabicPeriod"/>
              <a:tabLst>
                <a:tab pos="5743575" algn="r"/>
              </a:tabLst>
            </a:pPr>
            <a:r>
              <a:rPr lang="de-CH" altLang="de-DE" dirty="0" err="1"/>
              <a:t>Lorem</a:t>
            </a:r>
            <a:r>
              <a:rPr lang="de-CH" altLang="de-DE" dirty="0"/>
              <a:t> </a:t>
            </a:r>
            <a:r>
              <a:rPr lang="de-CH" altLang="de-DE" dirty="0" err="1"/>
              <a:t>Ipsum</a:t>
            </a:r>
            <a:r>
              <a:rPr lang="de-CH" altLang="de-DE" dirty="0"/>
              <a:t> </a:t>
            </a:r>
            <a:r>
              <a:rPr lang="de-CH" altLang="de-DE" dirty="0" err="1"/>
              <a:t>dorem</a:t>
            </a:r>
            <a:r>
              <a:rPr lang="de-CH" altLang="de-DE" dirty="0"/>
              <a:t>	1</a:t>
            </a:r>
          </a:p>
          <a:p>
            <a:pPr marL="381000" indent="-381000">
              <a:buFont typeface="Arial" panose="020B0604020202020204" pitchFamily="34" charset="0"/>
              <a:buAutoNum type="arabicPeriod"/>
              <a:tabLst>
                <a:tab pos="5743575" algn="r"/>
              </a:tabLst>
            </a:pPr>
            <a:r>
              <a:rPr lang="de-CH" altLang="de-DE" b="1" dirty="0" err="1">
                <a:solidFill>
                  <a:schemeClr val="accent1"/>
                </a:solidFill>
              </a:rPr>
              <a:t>Lorem</a:t>
            </a:r>
            <a:r>
              <a:rPr lang="de-CH" altLang="de-DE" b="1" dirty="0">
                <a:solidFill>
                  <a:schemeClr val="accent1"/>
                </a:solidFill>
              </a:rPr>
              <a:t> </a:t>
            </a:r>
            <a:r>
              <a:rPr lang="de-CH" altLang="de-DE" b="1" dirty="0" err="1">
                <a:solidFill>
                  <a:schemeClr val="accent1"/>
                </a:solidFill>
              </a:rPr>
              <a:t>Ipsum</a:t>
            </a:r>
            <a:r>
              <a:rPr lang="de-CH" altLang="de-DE" b="1" dirty="0">
                <a:solidFill>
                  <a:schemeClr val="accent1"/>
                </a:solidFill>
              </a:rPr>
              <a:t> </a:t>
            </a:r>
            <a:r>
              <a:rPr lang="de-CH" altLang="de-DE" b="1" dirty="0" err="1">
                <a:solidFill>
                  <a:schemeClr val="accent1"/>
                </a:solidFill>
              </a:rPr>
              <a:t>dorem</a:t>
            </a:r>
            <a:r>
              <a:rPr lang="de-CH" altLang="de-DE" b="1" dirty="0">
                <a:solidFill>
                  <a:schemeClr val="accent1"/>
                </a:solidFill>
              </a:rPr>
              <a:t>	2</a:t>
            </a:r>
          </a:p>
          <a:p>
            <a:pPr marL="381000" indent="-381000">
              <a:buFont typeface="Arial" panose="020B0604020202020204" pitchFamily="34" charset="0"/>
              <a:buAutoNum type="arabicPeriod"/>
              <a:tabLst>
                <a:tab pos="5743575" algn="r"/>
              </a:tabLst>
            </a:pPr>
            <a:r>
              <a:rPr lang="de-CH" altLang="de-DE" dirty="0" err="1"/>
              <a:t>Lorem</a:t>
            </a:r>
            <a:r>
              <a:rPr lang="de-CH" altLang="de-DE" dirty="0"/>
              <a:t> </a:t>
            </a:r>
            <a:r>
              <a:rPr lang="de-CH" altLang="de-DE" dirty="0" err="1"/>
              <a:t>Ipsum</a:t>
            </a:r>
            <a:r>
              <a:rPr lang="de-CH" altLang="de-DE" dirty="0"/>
              <a:t> </a:t>
            </a:r>
            <a:r>
              <a:rPr lang="de-CH" altLang="de-DE" dirty="0" err="1"/>
              <a:t>dorem</a:t>
            </a:r>
            <a:r>
              <a:rPr lang="de-CH" altLang="de-DE" dirty="0"/>
              <a:t>	3</a:t>
            </a:r>
          </a:p>
          <a:p>
            <a:pPr marL="381000" indent="-381000">
              <a:buFont typeface="Arial" panose="020B0604020202020204" pitchFamily="34" charset="0"/>
              <a:buAutoNum type="arabicPeriod"/>
              <a:tabLst>
                <a:tab pos="5743575" algn="r"/>
              </a:tabLst>
            </a:pPr>
            <a:r>
              <a:rPr lang="de-CH" altLang="de-DE" dirty="0" err="1"/>
              <a:t>Lorem</a:t>
            </a:r>
            <a:r>
              <a:rPr lang="de-CH" altLang="de-DE" dirty="0"/>
              <a:t> </a:t>
            </a:r>
            <a:r>
              <a:rPr lang="de-CH" altLang="de-DE" dirty="0" err="1"/>
              <a:t>Ipsum</a:t>
            </a:r>
            <a:r>
              <a:rPr lang="de-CH" altLang="de-DE" dirty="0"/>
              <a:t> </a:t>
            </a:r>
            <a:r>
              <a:rPr lang="de-CH" altLang="de-DE" dirty="0" err="1"/>
              <a:t>dorem</a:t>
            </a:r>
            <a:r>
              <a:rPr lang="de-CH" altLang="de-DE" dirty="0"/>
              <a:t>	4</a:t>
            </a:r>
          </a:p>
          <a:p>
            <a:pPr marL="381000" indent="-381000">
              <a:buFont typeface="Arial" panose="020B0604020202020204" pitchFamily="34" charset="0"/>
              <a:buAutoNum type="arabicPeriod"/>
              <a:tabLst>
                <a:tab pos="5743575" algn="r"/>
              </a:tabLst>
            </a:pPr>
            <a:r>
              <a:rPr lang="de-CH" altLang="de-DE" dirty="0" err="1"/>
              <a:t>Lorem</a:t>
            </a:r>
            <a:r>
              <a:rPr lang="de-CH" altLang="de-DE" dirty="0"/>
              <a:t> </a:t>
            </a:r>
            <a:r>
              <a:rPr lang="de-CH" altLang="de-DE" dirty="0" err="1"/>
              <a:t>Ipsum</a:t>
            </a:r>
            <a:r>
              <a:rPr lang="de-CH" altLang="de-DE" dirty="0"/>
              <a:t> </a:t>
            </a:r>
            <a:r>
              <a:rPr lang="de-CH" altLang="de-DE" dirty="0" err="1"/>
              <a:t>dorem</a:t>
            </a:r>
            <a:r>
              <a:rPr lang="de-CH" altLang="de-DE" dirty="0"/>
              <a:t>	5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2CF4E-2E8B-425E-BCA3-ACA8B6EEDB96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74787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e 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‹Nr.›</a:t>
            </a:fld>
            <a:endParaRPr lang="de-CH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719669" y="665163"/>
            <a:ext cx="10748433" cy="1079500"/>
          </a:xfrm>
        </p:spPr>
        <p:txBody>
          <a:bodyPr/>
          <a:lstStyle>
            <a:lvl1pPr>
              <a:defRPr lang="de-DE" altLang="de-DE" sz="2500" kern="1200" dirty="0" smtClean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de-DE"/>
              <a:t>Mastertitelformat bearbeiten</a:t>
            </a:r>
            <a:endParaRPr lang="de-CH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19669" y="1978028"/>
            <a:ext cx="5272617" cy="3959225"/>
          </a:xfrm>
        </p:spPr>
        <p:txBody>
          <a:bodyPr/>
          <a:lstStyle/>
          <a:p>
            <a:pPr lvl="0">
              <a:buSzPct val="110000"/>
            </a:pPr>
            <a:r>
              <a:rPr lang="de-DE" altLang="de-DE" b="1"/>
              <a:t>Mastertextformat bearbeiten</a:t>
            </a:r>
          </a:p>
          <a:p>
            <a:pPr lvl="1">
              <a:buSzPct val="110000"/>
            </a:pPr>
            <a:r>
              <a:rPr lang="de-DE" altLang="de-DE" b="1"/>
              <a:t>Zweite Ebene</a:t>
            </a:r>
          </a:p>
          <a:p>
            <a:pPr lvl="2">
              <a:buSzPct val="110000"/>
            </a:pPr>
            <a:r>
              <a:rPr lang="de-DE" altLang="de-DE" b="1"/>
              <a:t>Dritte Ebene</a:t>
            </a:r>
          </a:p>
          <a:p>
            <a:pPr lvl="3">
              <a:buSzPct val="110000"/>
            </a:pPr>
            <a:r>
              <a:rPr lang="de-DE" altLang="de-DE" b="1"/>
              <a:t>Vierte Ebene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95484" y="1978028"/>
            <a:ext cx="5272616" cy="3959225"/>
          </a:xfrm>
        </p:spPr>
        <p:txBody>
          <a:bodyPr/>
          <a:lstStyle/>
          <a:p>
            <a:pPr lvl="0"/>
            <a:r>
              <a:rPr lang="de-DE" altLang="de-DE" b="1"/>
              <a:t>Mastertextformat bearbeiten</a:t>
            </a:r>
          </a:p>
          <a:p>
            <a:pPr lvl="1"/>
            <a:r>
              <a:rPr lang="de-DE" altLang="de-DE" b="1"/>
              <a:t>Zweite Ebene</a:t>
            </a:r>
          </a:p>
          <a:p>
            <a:pPr lvl="2"/>
            <a:r>
              <a:rPr lang="de-DE" altLang="de-DE" b="1"/>
              <a:t>Dritte Ebene</a:t>
            </a:r>
          </a:p>
          <a:p>
            <a:pPr lvl="3"/>
            <a:r>
              <a:rPr lang="de-DE" altLang="de-DE" b="1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76812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‹Nr.›</a:t>
            </a:fld>
            <a:endParaRPr lang="de-CH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719669" y="665163"/>
            <a:ext cx="10748433" cy="1079500"/>
          </a:xfrm>
        </p:spPr>
        <p:txBody>
          <a:bodyPr/>
          <a:lstStyle>
            <a:lvl1pPr>
              <a:defRPr lang="de-DE" altLang="de-DE" sz="2500" kern="1200" smtClean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de-DE"/>
              <a:t>Mastertitelformat bearbeiten</a:t>
            </a:r>
            <a:endParaRPr lang="de-CH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>
          <a:xfrm>
            <a:off x="719669" y="1978028"/>
            <a:ext cx="10748433" cy="3959225"/>
          </a:xfrm>
        </p:spPr>
        <p:txBody>
          <a:bodyPr/>
          <a:lstStyle/>
          <a:p>
            <a:pPr lvl="0"/>
            <a:r>
              <a:rPr lang="de-DE" alt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5680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997581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‹Nr.›</a:t>
            </a:fld>
            <a:endParaRPr lang="de-CH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82135" y="1943103"/>
            <a:ext cx="10267951" cy="14398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altLang="de-DE" dirty="0"/>
              <a:t>Vielen Dank für Ihre Aufmerksamkeit.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82135" y="4497391"/>
            <a:ext cx="10267951" cy="1582737"/>
          </a:xfrm>
        </p:spPr>
        <p:txBody>
          <a:bodyPr/>
          <a:lstStyle/>
          <a:p>
            <a:r>
              <a:rPr lang="de-DE" altLang="de-DE"/>
              <a:t>Master-Untertitelformat bearbeiten</a:t>
            </a:r>
            <a:endParaRPr lang="de-CH" altLang="de-DE" dirty="0"/>
          </a:p>
        </p:txBody>
      </p:sp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982135" y="4318000"/>
            <a:ext cx="102679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220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 altLang="de-DE" sz="2500" kern="1200" smtClean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19669" y="1978028"/>
            <a:ext cx="5272617" cy="39592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5484" y="1978028"/>
            <a:ext cx="5272616" cy="39592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A3D38C-ECAB-4C32-8824-0871DED773EF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33581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>
            <a:lvl1pPr>
              <a:defRPr lang="de-DE" altLang="de-DE" sz="2500" kern="1200" smtClean="0">
                <a:solidFill>
                  <a:srgbClr val="34B4E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435F28-5C15-4FDF-9417-DFA45E53AFAA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00124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669" y="665163"/>
            <a:ext cx="1074843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669" y="1978028"/>
            <a:ext cx="10748433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dirty="0"/>
              <a:t>Textmasterformate durch Klicken bearbeiten</a:t>
            </a:r>
          </a:p>
          <a:p>
            <a:pPr lvl="1"/>
            <a:r>
              <a:rPr lang="de-CH" altLang="de-DE" dirty="0"/>
              <a:t>Zweite Ebene</a:t>
            </a:r>
          </a:p>
          <a:p>
            <a:pPr lvl="2"/>
            <a:r>
              <a:rPr lang="de-CH" altLang="de-DE" dirty="0"/>
              <a:t>Dritte Ebene</a:t>
            </a:r>
          </a:p>
          <a:p>
            <a:pPr lvl="3"/>
            <a:r>
              <a:rPr lang="de-CH" altLang="de-DE" dirty="0"/>
              <a:t>Vierte Ebene</a:t>
            </a:r>
          </a:p>
          <a:p>
            <a:pPr lvl="4"/>
            <a:r>
              <a:rPr lang="de-CH" altLang="de-DE" dirty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7033" y="6261103"/>
            <a:ext cx="7198784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CH" altLang="de-DE"/>
              <a:t>Dania Eisenring/ Zürcher Kinderhaut- Tag/ 7.11.25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07133" y="6261103"/>
            <a:ext cx="958851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B6BD313-31FB-494E-A011-7A68EF8C3FF3}" type="slidenum">
              <a:rPr lang="de-CH" altLang="de-DE"/>
              <a:pPr/>
              <a:t>‹Nr.›</a:t>
            </a:fld>
            <a:endParaRPr lang="de-CH" altLang="de-DE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719669" y="6116638"/>
            <a:ext cx="107484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pic>
        <p:nvPicPr>
          <p:cNvPr id="8" name="Picture 10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84" y="6261100"/>
            <a:ext cx="1135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65" r:id="rId5"/>
    <p:sldLayoutId id="2147483666" r:id="rId6"/>
    <p:sldLayoutId id="2147483667" r:id="rId7"/>
    <p:sldLayoutId id="2147483652" r:id="rId8"/>
    <p:sldLayoutId id="2147483653" r:id="rId9"/>
    <p:sldLayoutId id="2147483654" r:id="rId10"/>
    <p:sldLayoutId id="2147483660" r:id="rId11"/>
    <p:sldLayoutId id="2147483661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de-CH" altLang="de-DE" sz="2500" kern="1200" dirty="0" smtClean="0">
          <a:solidFill>
            <a:srgbClr val="34B4E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79388" indent="-179388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179388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79388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778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6075" indent="-179388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mailto:ekzemberatung@kispi.uzh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82135" y="1943103"/>
            <a:ext cx="10267951" cy="1845937"/>
          </a:xfrm>
        </p:spPr>
        <p:txBody>
          <a:bodyPr/>
          <a:lstStyle/>
          <a:p>
            <a:r>
              <a:rPr lang="de-CH" sz="4000" b="1" dirty="0"/>
              <a:t>Ekzem – Beratung Kinderspital Zürich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Dania Eisenring/Zürcher Kinderhaut- Tag/ 7.11.25</a:t>
            </a:r>
          </a:p>
        </p:txBody>
      </p:sp>
    </p:spTree>
    <p:extLst>
      <p:ext uri="{BB962C8B-B14F-4D97-AF65-F5344CB8AC3E}">
        <p14:creationId xmlns:p14="http://schemas.microsoft.com/office/powerpoint/2010/main" val="82794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3D0F1A4-DF11-4F01-9A4C-FD4FFB59AF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  <a:endParaRPr lang="de-CH" alt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6FA8DB8-4496-4EDF-B137-21CBEC1FA1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2</a:t>
            </a:fld>
            <a:endParaRPr lang="de-CH" alt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0254B2E-2E93-4769-B75C-3DA284A25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846" y="4221088"/>
            <a:ext cx="2444712" cy="1797276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C4F1FB0-24A2-4DC3-9947-DC3B28672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7408" y="620688"/>
            <a:ext cx="10698576" cy="5513074"/>
          </a:xfrm>
        </p:spPr>
        <p:txBody>
          <a:bodyPr/>
          <a:lstStyle/>
          <a:p>
            <a:pPr marL="0" indent="0">
              <a:buNone/>
            </a:pPr>
            <a:r>
              <a:rPr lang="de-CH" sz="2500" b="1" dirty="0">
                <a:solidFill>
                  <a:schemeClr val="accent1"/>
                </a:solidFill>
              </a:rPr>
              <a:t>Wie kam es dazu ?</a:t>
            </a:r>
          </a:p>
          <a:p>
            <a:pPr marL="0" indent="0">
              <a:buNone/>
            </a:pPr>
            <a:endParaRPr lang="de-CH" sz="25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Bis Mitte 2025 Beratungsstelle finanziert durch </a:t>
            </a:r>
          </a:p>
          <a:p>
            <a:pPr marL="0" indent="0">
              <a:buNone/>
            </a:pPr>
            <a:r>
              <a:rPr lang="de-CH" dirty="0"/>
              <a:t>  «aha! Allergiezentrum Schweiz»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Delegierte ärztliche Sprechstunde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Niederschwellige Anlaufstelle, </a:t>
            </a:r>
          </a:p>
          <a:p>
            <a:pPr marL="0" indent="0">
              <a:buNone/>
            </a:pPr>
            <a:r>
              <a:rPr lang="de-CH" dirty="0"/>
              <a:t>   Aufgebot innerhalb von 1-2 Wochen</a:t>
            </a:r>
          </a:p>
          <a:p>
            <a:pPr marL="0" indent="0">
              <a:buNone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Verrechnet über die Krankenkasse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6" name="Picture 7" descr="Harding 21-02-05-80282 LWA 21-02-05">
            <a:extLst>
              <a:ext uri="{FF2B5EF4-FFF2-40B4-BE49-F238E27FC236}">
                <a16:creationId xmlns:a16="http://schemas.microsoft.com/office/drawing/2014/main" id="{1C55CC82-6234-4529-8624-751A1E2B4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7929" y="724238"/>
            <a:ext cx="2433695" cy="162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AD_akut_Sgl_Gesicht1">
            <a:extLst>
              <a:ext uri="{FF2B5EF4-FFF2-40B4-BE49-F238E27FC236}">
                <a16:creationId xmlns:a16="http://schemas.microsoft.com/office/drawing/2014/main" id="{604A5649-6B38-45FE-B66C-D997ED543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3241" y="2454878"/>
            <a:ext cx="2438383" cy="162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0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36CE479-0352-4C4B-A16D-BA59ADAAFE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  <a:endParaRPr lang="de-CH" alt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801CE86-63BB-437C-B838-C4C6354315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3</a:t>
            </a:fld>
            <a:endParaRPr lang="de-CH" alt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321454-98CC-4629-A905-4D4572416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Was bieten wir an ?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E98CF8-B860-47AC-A7A2-BFCACDA53B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Erstberatung rund um das Atopische Ekzem (Juckreiz, Ernährung, Kleidung, Alltagsfragen)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Erstellen eines Vorschlages für die </a:t>
            </a:r>
            <a:r>
              <a:rPr lang="de-CH" dirty="0" err="1"/>
              <a:t>topische</a:t>
            </a:r>
            <a:r>
              <a:rPr lang="de-CH" dirty="0"/>
              <a:t> Behandlung für Pädiaterin/Pädiater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Detailliertes Erklären der Behandlung (Basispflege, Kortison, </a:t>
            </a:r>
            <a:r>
              <a:rPr lang="de-CH" dirty="0" err="1"/>
              <a:t>Calcineurininhibitoren</a:t>
            </a:r>
            <a:r>
              <a:rPr lang="de-CH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Aufklärung über Kortison: im besten Fall nehmen wir die Kortison- Angst</a:t>
            </a:r>
          </a:p>
        </p:txBody>
      </p:sp>
    </p:spTree>
    <p:extLst>
      <p:ext uri="{BB962C8B-B14F-4D97-AF65-F5344CB8AC3E}">
        <p14:creationId xmlns:p14="http://schemas.microsoft.com/office/powerpoint/2010/main" val="349399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63325A8-E134-4773-8206-AC7C4BAF6D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altLang="de-DE"/>
              <a:t>Dania Eisenring/ Zürcher Kinderhaut- Tag/ 7.11.25</a:t>
            </a:r>
            <a:endParaRPr lang="de-CH" alt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E469277-D3A5-4148-AA44-DE2402FC7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BD313-31FB-494E-A011-7A68EF8C3FF3}" type="slidenum">
              <a:rPr lang="de-CH" altLang="de-DE" smtClean="0"/>
              <a:pPr/>
              <a:t>4</a:t>
            </a:fld>
            <a:endParaRPr lang="de-CH" alt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D0C3F5E-B8E8-4818-9ED7-D4AE2CD72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Wie kommen die Familien zu uns ?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91C2ADD-6063-49F9-A9F6-E085B2A07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9" y="1700808"/>
            <a:ext cx="10748433" cy="39592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Zuweisung per Mail </a:t>
            </a:r>
            <a:r>
              <a:rPr lang="de-CH" dirty="0">
                <a:hlinkClick r:id="rId2"/>
              </a:rPr>
              <a:t>ekzemberatung@kispi.uzh.ch</a:t>
            </a:r>
            <a:endParaRPr lang="de-CH" dirty="0"/>
          </a:p>
          <a:p>
            <a:pPr marL="0" indent="0">
              <a:buNone/>
            </a:pPr>
            <a:r>
              <a:rPr lang="de-CH" dirty="0"/>
              <a:t>   (Diagnose, Name, Geburtsdatum und Adresse)</a:t>
            </a:r>
          </a:p>
          <a:p>
            <a:pPr marL="0" indent="0">
              <a:buNone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Per «aha! Allergiezentrum Schweiz»</a:t>
            </a:r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Direkt über Homepage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4C69163-46B9-44D5-8F5C-E775609286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665163"/>
            <a:ext cx="3592560" cy="509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0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ispi-Masterfolie">
  <a:themeElements>
    <a:clrScheme name="Kinderspital Zürich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4B4E4"/>
      </a:accent1>
      <a:accent2>
        <a:srgbClr val="41A62A"/>
      </a:accent2>
      <a:accent3>
        <a:srgbClr val="F1E967"/>
      </a:accent3>
      <a:accent4>
        <a:srgbClr val="542059"/>
      </a:accent4>
      <a:accent5>
        <a:srgbClr val="A11035"/>
      </a:accent5>
      <a:accent6>
        <a:srgbClr val="E75291"/>
      </a:accent6>
      <a:hlink>
        <a:srgbClr val="009999"/>
      </a:hlink>
      <a:folHlink>
        <a:srgbClr val="99CC00"/>
      </a:folHlink>
    </a:clrScheme>
    <a:fontScheme name="Kispi-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4B4E4"/>
        </a:solidFill>
        <a:ln>
          <a:solidFill>
            <a:srgbClr val="34B4E4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Kispi-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spi-Masterfol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spi-Masterfol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spi-Masterfol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spi-Masterfol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spi-Masterfol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spi-Masterfoli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CB3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CD6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i widescreen D.potx" id="{32D3315B-1FB5-4B41-AA26-2FD5ACB26963}" vid="{3FABB7AB-8FFD-4ECB-8ACA-9A630936626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Präsi_wide_D</Template>
  <TotalTime>0</TotalTime>
  <Words>165</Words>
  <Application>Microsoft Office PowerPoint</Application>
  <PresentationFormat>Breitbild</PresentationFormat>
  <Paragraphs>41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Arial</vt:lpstr>
      <vt:lpstr>Kispi-Masterfolie</vt:lpstr>
      <vt:lpstr>Ekzem – Beratung Kinderspital Zürich</vt:lpstr>
      <vt:lpstr>PowerPoint-Präsentation</vt:lpstr>
      <vt:lpstr>Was bieten wir an ?</vt:lpstr>
      <vt:lpstr>Wie kommen die Familien zu uns ?</vt:lpstr>
    </vt:vector>
  </TitlesOfParts>
  <Company>Kinderspital Zürich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Ekzem - Beratung  Kinderspital Zürich</dc:title>
  <dc:creator>Eisenring Dania</dc:creator>
  <cp:lastModifiedBy>Eisenring Dania</cp:lastModifiedBy>
  <cp:revision>19</cp:revision>
  <dcterms:created xsi:type="dcterms:W3CDTF">2025-10-31T16:01:33Z</dcterms:created>
  <dcterms:modified xsi:type="dcterms:W3CDTF">2025-10-31T17:35:28Z</dcterms:modified>
</cp:coreProperties>
</file>